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notesMasterIdLst>
    <p:notesMasterId r:id="rId21"/>
  </p:notesMasterIdLst>
  <p:sldIdLst>
    <p:sldId id="256" r:id="rId2"/>
    <p:sldId id="257" r:id="rId3"/>
    <p:sldId id="258" r:id="rId4"/>
    <p:sldId id="274" r:id="rId5"/>
    <p:sldId id="275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2" r:id="rId19"/>
    <p:sldId id="273" r:id="rId20"/>
  </p:sldIdLst>
  <p:sldSz cx="9906000" cy="6858000" type="A4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876" autoAdjust="0"/>
    <p:restoredTop sz="94660" autoAdjust="0"/>
  </p:normalViewPr>
  <p:slideViewPr>
    <p:cSldViewPr snapToGrid="0">
      <p:cViewPr>
        <p:scale>
          <a:sx n="66" d="100"/>
          <a:sy n="66" d="100"/>
        </p:scale>
        <p:origin x="-1296" y="-25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7C031A17-9C68-4F8A-9192-4073721C091B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30250" y="750888"/>
            <a:ext cx="54276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4C69E3A-260E-4C27-8356-9F1311808A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3550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9906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4492" y="2404534"/>
            <a:ext cx="63106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492" y="4050834"/>
            <a:ext cx="63106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336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92489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2700868"/>
            <a:ext cx="6984793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54498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335" y="2160589"/>
            <a:ext cx="3399528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5600" y="2160590"/>
            <a:ext cx="3399528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38606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043" y="2160983"/>
            <a:ext cx="34008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043" y="2737246"/>
            <a:ext cx="3400819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34311" y="2160983"/>
            <a:ext cx="340081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34312" y="2737246"/>
            <a:ext cx="3400814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6179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609600"/>
            <a:ext cx="6984793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9488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04143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1498604"/>
            <a:ext cx="3131804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875" y="514925"/>
            <a:ext cx="3667252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0334" y="2777069"/>
            <a:ext cx="313180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9192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4800600"/>
            <a:ext cx="698479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0334" y="609600"/>
            <a:ext cx="6984793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0334" y="5367338"/>
            <a:ext cx="6984792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34970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609600"/>
            <a:ext cx="6984793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470400"/>
            <a:ext cx="6984793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421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09" y="609600"/>
            <a:ext cx="657648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9988" y="3632200"/>
            <a:ext cx="586992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470400"/>
            <a:ext cx="6984793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40269" y="790378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25571" y="2886556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7047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1931988"/>
            <a:ext cx="6984793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77621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09" y="609600"/>
            <a:ext cx="657648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50332" y="4013200"/>
            <a:ext cx="6984794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40269" y="790378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5571" y="2886556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365871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12" y="609600"/>
            <a:ext cx="697791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50332" y="4013200"/>
            <a:ext cx="6984794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6832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6602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3735" y="609600"/>
            <a:ext cx="1060104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0335" y="609600"/>
            <a:ext cx="5736372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2294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9906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0334" y="609600"/>
            <a:ext cx="698479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4" y="2160590"/>
            <a:ext cx="6984793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4171" y="6041363"/>
            <a:ext cx="740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D723A-6A91-4DA1-8738-F374FEF8AEF9}" type="datetimeFigureOut">
              <a:rPr lang="ru-RU" smtClean="0"/>
              <a:pPr/>
              <a:t>21.02.2020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0334" y="6041363"/>
            <a:ext cx="51168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9914" y="6041363"/>
            <a:ext cx="555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5D6E38B-FA7A-4387-9D9B-381DD5044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91736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1639" y="817419"/>
            <a:ext cx="6893489" cy="323341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«Нетрадиционные техники рисования в детском саду и их роль в развитии детей дошкольного возраста»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Выполнила: </a:t>
            </a:r>
          </a:p>
          <a:p>
            <a:r>
              <a:rPr lang="ru-RU" sz="2000" dirty="0" err="1" smtClean="0">
                <a:solidFill>
                  <a:srgbClr val="C00000"/>
                </a:solidFill>
              </a:rPr>
              <a:t>Нецкина</a:t>
            </a:r>
            <a:r>
              <a:rPr lang="ru-RU" sz="2000" dirty="0" smtClean="0">
                <a:solidFill>
                  <a:srgbClr val="C00000"/>
                </a:solidFill>
              </a:rPr>
              <a:t> Т.А.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МБДОУ «</a:t>
            </a:r>
            <a:r>
              <a:rPr lang="ru-RU" sz="2000" dirty="0" err="1" smtClean="0">
                <a:solidFill>
                  <a:srgbClr val="C00000"/>
                </a:solidFill>
              </a:rPr>
              <a:t>Явасский</a:t>
            </a:r>
            <a:r>
              <a:rPr lang="ru-RU" sz="2000" dirty="0" smtClean="0">
                <a:solidFill>
                  <a:srgbClr val="C00000"/>
                </a:solidFill>
              </a:rPr>
              <a:t> детский сад комбинированного вида»</a:t>
            </a:r>
          </a:p>
          <a:p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rgbClr val="C00000"/>
                </a:solidFill>
              </a:rPr>
              <a:t>    ОСП «Ударный детский сад»</a:t>
            </a:r>
            <a:endParaRPr 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334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800" dirty="0"/>
              <a:t>«Истоки способностей и дарования детей – на кончиках их пальцев. От пальцев, образно говоря, идут тончайшие нити – ручейки, которые питают источник творческой мысли. Другими словами, чем больше мастерства в детской руке, тем умнее ребенок». </a:t>
            </a:r>
            <a:br>
              <a:rPr lang="ru-RU" sz="2800" dirty="0"/>
            </a:br>
            <a:r>
              <a:rPr lang="ru-RU" sz="2800" dirty="0" smtClean="0"/>
              <a:t>                      </a:t>
            </a:r>
          </a:p>
          <a:p>
            <a:r>
              <a:rPr lang="ru-RU" sz="2800" dirty="0"/>
              <a:t> </a:t>
            </a:r>
            <a:r>
              <a:rPr lang="ru-RU" sz="2800" dirty="0" smtClean="0"/>
              <a:t>                                        </a:t>
            </a:r>
            <a:r>
              <a:rPr lang="ru-RU" sz="2800" dirty="0" err="1" smtClean="0"/>
              <a:t>В.А.Сухомлинский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55006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хозяин\AppData\Roaming\Microsoft\Windows\Network Shortcuts\008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09095" y="487532"/>
            <a:ext cx="7787595" cy="58406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8978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                  Задачи: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tx1"/>
                </a:solidFill>
              </a:rPr>
              <a:t>-</a:t>
            </a:r>
            <a:r>
              <a:rPr lang="ru-RU" sz="3100" dirty="0" smtClean="0">
                <a:solidFill>
                  <a:schemeClr val="tx1"/>
                </a:solidFill>
              </a:rPr>
              <a:t>Сформировать у детей технические навыки рисования.</a:t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>-Познакомить детей с различными нетрадиционными техниками рисования.</a:t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>-Научить создавать свой неповторимый образ, в рисунках по нетрадиционному рисованию используя различные техники рисования.</a:t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>-Познакомить дошкольников поближе с нетрадиционным рисованием.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0334" y="5936343"/>
            <a:ext cx="6984793" cy="10502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хозяин\AppData\Roaming\Microsoft\Windows\Network Shortcuts\img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31817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34" y="839789"/>
            <a:ext cx="6984793" cy="1320800"/>
          </a:xfrm>
        </p:spPr>
        <p:txBody>
          <a:bodyPr/>
          <a:lstStyle/>
          <a:p>
            <a:r>
              <a:rPr lang="ru-RU" b="1" dirty="0" smtClean="0">
                <a:solidFill>
                  <a:schemeClr val="accent5"/>
                </a:solidFill>
              </a:rPr>
              <a:t>Методы и </a:t>
            </a:r>
            <a:r>
              <a:rPr lang="ru-RU" b="1" dirty="0">
                <a:solidFill>
                  <a:schemeClr val="accent5"/>
                </a:solidFill>
              </a:rPr>
              <a:t>приемы работы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наглядный (рассматривание предмета, использование картин, использование образца, показ приёмов работы, анализ детских работ);</a:t>
            </a:r>
          </a:p>
          <a:p>
            <a:r>
              <a:rPr lang="ru-RU" sz="2400" dirty="0">
                <a:solidFill>
                  <a:schemeClr val="tx1"/>
                </a:solidFill>
              </a:rPr>
              <a:t>словесный (беседа, указания и пояснения в процессе совместной деятельности, художественное слово)</a:t>
            </a:r>
          </a:p>
          <a:p>
            <a:r>
              <a:rPr lang="ru-RU" sz="2400" dirty="0">
                <a:solidFill>
                  <a:schemeClr val="tx1"/>
                </a:solidFill>
              </a:rPr>
              <a:t>практический методы</a:t>
            </a:r>
          </a:p>
          <a:p>
            <a:r>
              <a:rPr lang="ru-RU" sz="2400" dirty="0">
                <a:solidFill>
                  <a:schemeClr val="tx1"/>
                </a:solidFill>
              </a:rPr>
              <a:t>игровой (использование разных персонажей, сказочные путешествия)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6698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Рисование -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0333" y="2160590"/>
            <a:ext cx="8284017" cy="4306713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это не только обучение, это в первую очередь игра. А чем игра необычнее, тем интереснее. Предлагает вам ознакомиться с методами и приемами нетрадиционного рисования.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374001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432" y="360217"/>
            <a:ext cx="6984793" cy="15266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                  </a:t>
            </a:r>
            <a:r>
              <a:rPr lang="ru-RU" sz="2400" dirty="0" smtClean="0">
                <a:solidFill>
                  <a:schemeClr val="tx1"/>
                </a:solidFill>
              </a:rPr>
              <a:t>КЛЯКСОГРАФИЯ 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  Она </a:t>
            </a:r>
            <a:r>
              <a:rPr lang="ru-RU" sz="2400" dirty="0">
                <a:solidFill>
                  <a:schemeClr val="tx1"/>
                </a:solidFill>
              </a:rPr>
              <a:t>заключается в том, чтобы научить детей делать кляксы (черные и разноцветные).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729" y="1915886"/>
            <a:ext cx="3467100" cy="4942114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62" y="1915886"/>
            <a:ext cx="3915229" cy="4942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0638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236" y="160713"/>
            <a:ext cx="7959821" cy="242283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                </a:t>
            </a:r>
            <a:r>
              <a:rPr lang="en-US" b="1" dirty="0" smtClean="0">
                <a:solidFill>
                  <a:schemeClr val="tx1"/>
                </a:solidFill>
              </a:rPr>
              <a:t>      </a:t>
            </a:r>
            <a:r>
              <a:rPr lang="ru-RU" b="1" dirty="0" smtClean="0">
                <a:solidFill>
                  <a:schemeClr val="tx1"/>
                </a:solidFill>
              </a:rPr>
              <a:t>   </a:t>
            </a:r>
            <a:r>
              <a:rPr lang="ru-RU" sz="2400" dirty="0" err="1" smtClean="0">
                <a:solidFill>
                  <a:schemeClr val="tx1"/>
                </a:solidFill>
              </a:rPr>
              <a:t>Кляксография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с </a:t>
            </a:r>
            <a:r>
              <a:rPr lang="ru-RU" sz="2400" dirty="0" smtClean="0">
                <a:solidFill>
                  <a:schemeClr val="tx1"/>
                </a:solidFill>
              </a:rPr>
              <a:t>трубочкой</a:t>
            </a: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Зачерпнуть пластиковой ложечкой (пипеткой) краску, вылить (капнуть) её на лист бумаги, делая небольшое пятно (капельку). Коктейльной трубочкой выдуваем кляксу снизу вверх в разные направления так, что бы её конец не касался ни пятна, ни бумаги. Недостающие детали дорисовываются карандашами или красками.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123" y="3106057"/>
            <a:ext cx="4044949" cy="375194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80" y="3106057"/>
            <a:ext cx="3549650" cy="37519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7184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33" y="266007"/>
            <a:ext cx="7635624" cy="279307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                             ПОРОЛОНОВЫЕ </a:t>
            </a:r>
            <a:r>
              <a:rPr lang="ru-RU" sz="2000" dirty="0">
                <a:solidFill>
                  <a:schemeClr val="tx1"/>
                </a:solidFill>
              </a:rPr>
              <a:t>РИСУНКИ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    Необходимо </a:t>
            </a:r>
            <a:r>
              <a:rPr lang="ru-RU" sz="2000" dirty="0">
                <a:solidFill>
                  <a:schemeClr val="tx1"/>
                </a:solidFill>
              </a:rPr>
              <a:t>сделать из поролона самые разные разнообразные маленькие геометрические фигурки, а затем прикрепить их тонкой проволокой к палочке или карандашу (не заточенному). Орудие труда уже готово. Теперь его можно обмакнуть в краску и методом штампов рисовать красные треугольники, желтые кружки, зеленые квадраты и </a:t>
            </a:r>
            <a:r>
              <a:rPr lang="ru-RU" sz="2400" dirty="0">
                <a:solidFill>
                  <a:schemeClr val="tx1"/>
                </a:solidFill>
              </a:rPr>
              <a:t>т.д.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46" y="2870398"/>
            <a:ext cx="4001710" cy="379891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643" y="2841371"/>
            <a:ext cx="3964329" cy="37989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970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11" y="1"/>
            <a:ext cx="8980845" cy="2975428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                                 МЕТОД </a:t>
            </a:r>
            <a:r>
              <a:rPr lang="ru-RU" sz="2400" dirty="0">
                <a:solidFill>
                  <a:schemeClr val="tx1"/>
                </a:solidFill>
              </a:rPr>
              <a:t>ВОЛШЕБНОГО РИСУНКА. 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     Реализуется </a:t>
            </a:r>
            <a:r>
              <a:rPr lang="ru-RU" sz="2400" dirty="0">
                <a:solidFill>
                  <a:schemeClr val="tx1"/>
                </a:solidFill>
              </a:rPr>
              <a:t>этот метод так. Углом восковой свечи на белой бумаге рисуется изображение (елочка, домик, а может бать целый сюжет). Затем кистью, а лучше ватой или поролоном, краска наносится сверху на все изображение. Вследствие того, что краска не ложится на жирное изображение свечой - рисунок как бы появляется внезапно перед глазами ребят, проявляясь.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9943"/>
            <a:ext cx="4582491" cy="386805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58" y="2989942"/>
            <a:ext cx="4094480" cy="38680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4990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34" y="101601"/>
            <a:ext cx="6984793" cy="256902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                </a:t>
            </a:r>
            <a:r>
              <a:rPr lang="en-US" dirty="0" smtClean="0">
                <a:solidFill>
                  <a:schemeClr val="tx1"/>
                </a:solidFill>
              </a:rPr>
              <a:t>       </a:t>
            </a:r>
            <a:r>
              <a:rPr lang="ru-RU" sz="2400" dirty="0" smtClean="0">
                <a:solidFill>
                  <a:schemeClr val="tx1"/>
                </a:solidFill>
              </a:rPr>
              <a:t>ПЛАСТИНОГРАФИЯ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     Техника</a:t>
            </a:r>
            <a:r>
              <a:rPr lang="ru-RU" sz="2400" dirty="0">
                <a:solidFill>
                  <a:schemeClr val="tx1"/>
                </a:solidFill>
              </a:rPr>
              <a:t>, в которой используется пластилин для создания картин с изображением </a:t>
            </a:r>
            <a:r>
              <a:rPr lang="ru-RU" sz="2400" dirty="0" err="1">
                <a:solidFill>
                  <a:schemeClr val="tx1"/>
                </a:solidFill>
              </a:rPr>
              <a:t>полуобъемных</a:t>
            </a:r>
            <a:r>
              <a:rPr lang="ru-RU" sz="2400" dirty="0">
                <a:solidFill>
                  <a:schemeClr val="tx1"/>
                </a:solidFill>
              </a:rPr>
              <a:t> объектов на горизонтальной поверхности. Для поверхности (основы) используются плотная бумага, картон, дерево. Для декорирования изображения можно использовать бисер, бусины, природные </a:t>
            </a:r>
            <a:r>
              <a:rPr lang="ru-RU" sz="2400" dirty="0" smtClean="0">
                <a:solidFill>
                  <a:schemeClr val="tx1"/>
                </a:solidFill>
              </a:rPr>
              <a:t>материалы.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65" y="3258458"/>
            <a:ext cx="3773714" cy="341811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3265717"/>
            <a:ext cx="3761921" cy="33818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0360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271" y="159658"/>
            <a:ext cx="8667750" cy="2554514"/>
          </a:xfrm>
        </p:spPr>
        <p:txBody>
          <a:bodyPr>
            <a:normAutofit fontScale="90000"/>
          </a:bodyPr>
          <a:lstStyle/>
          <a:p>
            <a:pPr marL="365125" lvl="0" indent="-282575" defTabSz="914400" fontAlgn="base">
              <a:spcBef>
                <a:spcPts val="60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chemeClr val="tx1"/>
                </a:solidFill>
                <a:latin typeface="Corbel"/>
                <a:ea typeface="+mn-ea"/>
                <a:cs typeface="+mn-cs"/>
              </a:rPr>
              <a:t>                                                            </a:t>
            </a:r>
            <a:r>
              <a:rPr lang="ru-RU" sz="2700" b="1" dirty="0" smtClean="0">
                <a:solidFill>
                  <a:schemeClr val="tx1"/>
                </a:solidFill>
                <a:latin typeface="Corbel"/>
                <a:ea typeface="+mn-ea"/>
                <a:cs typeface="+mn-cs"/>
              </a:rPr>
              <a:t>Метод </a:t>
            </a:r>
            <a:r>
              <a:rPr lang="ru-RU" sz="2700" b="1" dirty="0" err="1" smtClean="0">
                <a:solidFill>
                  <a:schemeClr val="tx1"/>
                </a:solidFill>
                <a:latin typeface="Corbel"/>
                <a:ea typeface="+mn-ea"/>
                <a:cs typeface="+mn-cs"/>
              </a:rPr>
              <a:t>ниткографии</a:t>
            </a:r>
            <a:r>
              <a:rPr lang="ru-RU" sz="2700" b="1" dirty="0" smtClean="0">
                <a:solidFill>
                  <a:prstClr val="black"/>
                </a:solidFill>
                <a:latin typeface="Corbel"/>
                <a:ea typeface="+mn-ea"/>
                <a:cs typeface="+mn-cs"/>
              </a:rPr>
              <a:t/>
            </a:r>
            <a:br>
              <a:rPr lang="ru-RU" sz="2700" b="1" dirty="0" smtClean="0">
                <a:solidFill>
                  <a:prstClr val="black"/>
                </a:solidFill>
                <a:latin typeface="Corbel"/>
                <a:ea typeface="+mn-ea"/>
                <a:cs typeface="+mn-cs"/>
              </a:rPr>
            </a:br>
            <a:r>
              <a:rPr lang="ru-RU" sz="2700" b="1" dirty="0" smtClean="0">
                <a:solidFill>
                  <a:prstClr val="black"/>
                </a:solidFill>
                <a:latin typeface="Corbel"/>
                <a:ea typeface="+mn-ea"/>
                <a:cs typeface="+mn-cs"/>
              </a:rPr>
              <a:t>     На </a:t>
            </a:r>
            <a:r>
              <a:rPr lang="ru-RU" sz="2700" b="1" dirty="0">
                <a:solidFill>
                  <a:prstClr val="black"/>
                </a:solidFill>
                <a:latin typeface="Corbel"/>
                <a:ea typeface="+mn-ea"/>
                <a:cs typeface="+mn-cs"/>
              </a:rPr>
              <a:t>картон наклеивается бархатная бумага или однотонный фланель. Необходимо заранее подготовить набор шерстяных или полушерстяных ниток различных цветов. К фланели или бархатной бумаге притягивается ниточки, имеющие определенный процент шерсти. Нужно только прикреплять их легкими движениями указательного пальца. Из таких ниток можно готовить интересные сюжеты. </a:t>
            </a:r>
            <a:br>
              <a:rPr lang="ru-RU" sz="2700" b="1" dirty="0">
                <a:solidFill>
                  <a:prstClr val="black"/>
                </a:solidFill>
                <a:latin typeface="Corbel"/>
                <a:ea typeface="+mn-ea"/>
                <a:cs typeface="+mn-cs"/>
              </a:rPr>
            </a:br>
            <a:endParaRPr lang="ru-RU" sz="27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57" y="3512459"/>
            <a:ext cx="4021364" cy="334554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56" y="3570514"/>
            <a:ext cx="4115707" cy="32874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7339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34" y="188686"/>
            <a:ext cx="6984793" cy="1741714"/>
          </a:xfrm>
        </p:spPr>
        <p:txBody>
          <a:bodyPr>
            <a:normAutofit fontScale="90000"/>
          </a:bodyPr>
          <a:lstStyle/>
          <a:p>
            <a:pPr marL="365125" lvl="0" indent="-282575" defTabSz="914400" fontAlgn="base">
              <a:spcBef>
                <a:spcPts val="60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prstClr val="black"/>
                </a:solidFill>
                <a:latin typeface="Corbel"/>
                <a:ea typeface="+mn-ea"/>
                <a:cs typeface="+mn-cs"/>
              </a:rPr>
              <a:t>                                                                 </a:t>
            </a:r>
            <a:r>
              <a:rPr lang="ru-RU" sz="2700" b="1" dirty="0" smtClean="0">
                <a:solidFill>
                  <a:prstClr val="black"/>
                </a:solidFill>
                <a:latin typeface="Corbel"/>
                <a:ea typeface="+mn-ea"/>
                <a:cs typeface="+mn-cs"/>
              </a:rPr>
              <a:t>НАБРЫЗГ</a:t>
            </a:r>
            <a:r>
              <a:rPr lang="ru-RU" sz="2700" b="1" dirty="0">
                <a:solidFill>
                  <a:prstClr val="black"/>
                </a:solidFill>
                <a:latin typeface="Corbel"/>
                <a:ea typeface="+mn-ea"/>
                <a:cs typeface="+mn-cs"/>
              </a:rPr>
              <a:t>  </a:t>
            </a:r>
            <a:r>
              <a:rPr lang="ru-RU" sz="2700" dirty="0">
                <a:solidFill>
                  <a:prstClr val="black"/>
                </a:solidFill>
                <a:latin typeface="Corbel"/>
                <a:ea typeface="+mn-ea"/>
                <a:cs typeface="+mn-cs"/>
              </a:rPr>
              <a:t>  </a:t>
            </a:r>
            <a:r>
              <a:rPr lang="en-US" sz="2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/>
            </a:r>
            <a:br>
              <a:rPr lang="en-US" sz="2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</a:br>
            <a:r>
              <a:rPr lang="ru-RU" sz="2200" dirty="0" smtClean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     </a:t>
            </a:r>
            <a:r>
              <a:rPr lang="ru-RU" sz="2700" b="1" dirty="0" smtClean="0">
                <a:solidFill>
                  <a:prstClr val="black"/>
                </a:solidFill>
                <a:latin typeface="Corbel"/>
                <a:ea typeface="+mn-ea"/>
                <a:cs typeface="+mn-cs"/>
              </a:rPr>
              <a:t>Непростая </a:t>
            </a:r>
            <a:r>
              <a:rPr lang="ru-RU" sz="2700" b="1" dirty="0">
                <a:solidFill>
                  <a:prstClr val="black"/>
                </a:solidFill>
                <a:latin typeface="Corbel"/>
                <a:ea typeface="+mn-ea"/>
                <a:cs typeface="+mn-cs"/>
              </a:rPr>
              <a:t>техника, суть которой в разбрызгивании капель с помощью специального приспособления, которое в детском саду нам заменят зубная щетка и стека (деревянная палочка с расширенными в виде лопатки концами). </a:t>
            </a:r>
            <a:r>
              <a:rPr lang="ru-RU" sz="2200" dirty="0">
                <a:solidFill>
                  <a:prstClr val="black"/>
                </a:solidFill>
                <a:latin typeface="Corbel"/>
                <a:ea typeface="+mn-ea"/>
                <a:cs typeface="+mn-cs"/>
              </a:rPr>
              <a:t/>
            </a:r>
            <a:br>
              <a:rPr lang="ru-RU" sz="2200" dirty="0">
                <a:solidFill>
                  <a:prstClr val="black"/>
                </a:solidFill>
                <a:latin typeface="Corbel"/>
                <a:ea typeface="+mn-ea"/>
                <a:cs typeface="+mn-cs"/>
              </a:rPr>
            </a:br>
            <a:r>
              <a:rPr lang="ru-RU" sz="3200" dirty="0">
                <a:solidFill>
                  <a:prstClr val="black"/>
                </a:solidFill>
                <a:latin typeface="Corbel"/>
                <a:ea typeface="+mn-ea"/>
                <a:cs typeface="+mn-cs"/>
              </a:rPr>
              <a:t/>
            </a:r>
            <a:br>
              <a:rPr lang="ru-RU" sz="3200" dirty="0">
                <a:solidFill>
                  <a:prstClr val="black"/>
                </a:solidFill>
                <a:latin typeface="Corbel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873" y="3091545"/>
            <a:ext cx="3480274" cy="376645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31" y="3091545"/>
            <a:ext cx="4170725" cy="37664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6859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     Рисование </a:t>
            </a:r>
            <a:r>
              <a:rPr lang="ru-RU" sz="2000" dirty="0">
                <a:solidFill>
                  <a:schemeClr val="tx1"/>
                </a:solidFill>
              </a:rPr>
              <a:t>пальчиками.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Р</a:t>
            </a:r>
            <a:r>
              <a:rPr lang="ru-RU" sz="2000" dirty="0" smtClean="0">
                <a:solidFill>
                  <a:schemeClr val="tx1"/>
                </a:solidFill>
              </a:rPr>
              <a:t>ебенок </a:t>
            </a:r>
            <a:r>
              <a:rPr lang="ru-RU" sz="2000" dirty="0">
                <a:solidFill>
                  <a:schemeClr val="tx1"/>
                </a:solidFill>
              </a:rPr>
              <a:t>опускает в гуашь пальчик и наносит точки, пятнышки на бумагу. На каждый пальчик набирается краска разного цвета. После работы пальчики вытираются салфеткой, затем гуашь легко смывается. </a:t>
            </a:r>
            <a:br>
              <a:rPr lang="ru-RU" sz="2000" dirty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864" y="2336800"/>
            <a:ext cx="3797300" cy="428171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0" y="2336800"/>
            <a:ext cx="4303167" cy="42526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9795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34" y="609600"/>
            <a:ext cx="7787216" cy="2249714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chemeClr val="tx1"/>
                </a:solidFill>
              </a:rPr>
              <a:t>                                       </a:t>
            </a:r>
            <a:r>
              <a:rPr lang="ru-RU" sz="2700" b="1" dirty="0" smtClean="0">
                <a:solidFill>
                  <a:schemeClr val="tx1"/>
                </a:solidFill>
              </a:rPr>
              <a:t>Рисование </a:t>
            </a:r>
            <a:r>
              <a:rPr lang="ru-RU" sz="2700" b="1" dirty="0">
                <a:solidFill>
                  <a:schemeClr val="tx1"/>
                </a:solidFill>
              </a:rPr>
              <a:t>ладошкой. </a:t>
            </a:r>
            <a:r>
              <a:rPr lang="ru-RU" sz="2700" b="1" dirty="0" smtClean="0">
                <a:solidFill>
                  <a:schemeClr val="tx1"/>
                </a:solidFill>
              </a:rPr>
              <a:t/>
            </a:r>
            <a:br>
              <a:rPr lang="ru-RU" sz="2700" b="1" dirty="0" smtClean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Р</a:t>
            </a:r>
            <a:r>
              <a:rPr lang="ru-RU" sz="2700" dirty="0" smtClean="0">
                <a:solidFill>
                  <a:schemeClr val="tx1"/>
                </a:solidFill>
              </a:rPr>
              <a:t>ебенок </a:t>
            </a:r>
            <a:r>
              <a:rPr lang="ru-RU" sz="2700" dirty="0">
                <a:solidFill>
                  <a:schemeClr val="tx1"/>
                </a:solidFill>
              </a:rPr>
              <a:t>опускает в гуашь ладошку (всю кисть) или окрашивает ее с помощью кисточки (с 5ти лет) и делает отпечаток на бумаге. Рисуют и правой и левой руками, окрашенными разными цветами. После работы руки вытираются салфеткой, затем гуашь легко смывается. </a:t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/>
            </a:r>
            <a:br>
              <a:rPr lang="ru-RU" sz="2700" dirty="0">
                <a:solidFill>
                  <a:schemeClr val="tx1"/>
                </a:solidFill>
              </a:rPr>
            </a:br>
            <a:endParaRPr lang="ru-RU" sz="27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3352801"/>
            <a:ext cx="4586514" cy="3505200"/>
          </a:xfrm>
        </p:spPr>
      </p:pic>
    </p:spTree>
    <p:extLst>
      <p:ext uri="{BB962C8B-B14F-4D97-AF65-F5344CB8AC3E}">
        <p14:creationId xmlns="" xmlns:p14="http://schemas.microsoft.com/office/powerpoint/2010/main" val="212195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34" y="609600"/>
            <a:ext cx="6984793" cy="2627087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</a:rPr>
              <a:t>Загадочные рисунки.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Берется </a:t>
            </a:r>
            <a:r>
              <a:rPr lang="ru-RU" sz="2000" dirty="0">
                <a:solidFill>
                  <a:schemeClr val="tx1"/>
                </a:solidFill>
              </a:rPr>
              <a:t>картон размером примерно 20х20 см. И складывается пополам. Затем выбирается полушерстяная или шерстяная нитка длиной около 30 см, ее конец на 8 - 10 см обмакивается в густую краску и зажимается внутри картона. Следует затем поводить внутри картона этой ниткой, а потом вынуть ее и раскрыть картон. Получается хаотичное изображение, которое рассматривают, обводят и дорисовывают взрослые с детьми.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63" y="3773489"/>
            <a:ext cx="3536351" cy="308451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113" y="3846286"/>
            <a:ext cx="3765867" cy="30117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979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34" y="609600"/>
            <a:ext cx="6984793" cy="333828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Каждая </a:t>
            </a:r>
            <a:r>
              <a:rPr lang="ru-RU" dirty="0">
                <a:solidFill>
                  <a:schemeClr val="tx1"/>
                </a:solidFill>
              </a:rPr>
              <a:t>из этих техник - это маленькая игра. Их использование позволяет детям чувствовать себя </a:t>
            </a:r>
            <a:r>
              <a:rPr lang="ru-RU" dirty="0" err="1">
                <a:solidFill>
                  <a:schemeClr val="tx1"/>
                </a:solidFill>
              </a:rPr>
              <a:t>раскованнее</a:t>
            </a:r>
            <a:r>
              <a:rPr lang="ru-RU" dirty="0">
                <a:solidFill>
                  <a:schemeClr val="tx1"/>
                </a:solidFill>
              </a:rPr>
              <a:t>, смелее, непосредственнее, развивает воображение, дает полную свободу для </a:t>
            </a:r>
            <a:r>
              <a:rPr lang="ru-RU" dirty="0" smtClean="0">
                <a:solidFill>
                  <a:schemeClr val="tx1"/>
                </a:solidFill>
              </a:rPr>
              <a:t>самовыражения.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355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18493" y="2481943"/>
            <a:ext cx="54457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Спасибо за внимание!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565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576</TotalTime>
  <Words>229</Words>
  <Application>Microsoft Office PowerPoint</Application>
  <PresentationFormat>Лист A4 (210x297 мм)</PresentationFormat>
  <Paragraphs>27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Грань</vt:lpstr>
      <vt:lpstr>«Нетрадиционные техники рисования в детском саду и их роль в развитии детей дошкольного возраста»   </vt:lpstr>
      <vt:lpstr>Слайд 2</vt:lpstr>
      <vt:lpstr>Слайд 3</vt:lpstr>
      <vt:lpstr>                  Задачи:  -Сформировать у детей технические навыки рисования. -Познакомить детей с различными нетрадиционными техниками рисования. -Научить создавать свой неповторимый образ, в рисунках по нетрадиционному рисованию используя различные техники рисования. -Познакомить дошкольников поближе с нетрадиционным рисованием. </vt:lpstr>
      <vt:lpstr>Слайд 5</vt:lpstr>
      <vt:lpstr>Методы и приемы работы</vt:lpstr>
      <vt:lpstr>Рисование - </vt:lpstr>
      <vt:lpstr>                   КЛЯКСОГРАФИЯ    Она заключается в том, чтобы научить детей делать кляксы (черные и разноцветные).</vt:lpstr>
      <vt:lpstr>                         Кляксография с трубочкой Зачерпнуть пластиковой ложечкой (пипеткой) краску, вылить (капнуть) её на лист бумаги, делая небольшое пятно (капельку). Коктейльной трубочкой выдуваем кляксу снизу вверх в разные направления так, что бы её конец не касался ни пятна, ни бумаги. Недостающие детали дорисовываются карандашами или красками.</vt:lpstr>
      <vt:lpstr>                             ПОРОЛОНОВЫЕ РИСУНКИ       Необходимо сделать из поролона самые разные разнообразные маленькие геометрические фигурки, а затем прикрепить их тонкой проволокой к палочке или карандашу (не заточенному). Орудие труда уже готово. Теперь его можно обмакнуть в краску и методом штампов рисовать красные треугольники, желтые кружки, зеленые квадраты и т.д.</vt:lpstr>
      <vt:lpstr>                                 МЕТОД ВОЛШЕБНОГО РИСУНКА.       Реализуется этот метод так. Углом восковой свечи на белой бумаге рисуется изображение (елочка, домик, а может бать целый сюжет). Затем кистью, а лучше ватой или поролоном, краска наносится сверху на все изображение. Вследствие того, что краска не ложится на жирное изображение свечой - рисунок как бы появляется внезапно перед глазами ребят, проявляясь. </vt:lpstr>
      <vt:lpstr>                        ПЛАСТИНОГРАФИЯ      Техника, в которой используется пластилин для создания картин с изображением полуобъемных объектов на горизонтальной поверхности. Для поверхности (основы) используются плотная бумага, картон, дерево. Для декорирования изображения можно использовать бисер, бусины, природные материалы.</vt:lpstr>
      <vt:lpstr>                                                            Метод ниткографии      На картон наклеивается бархатная бумага или однотонный фланель. Необходимо заранее подготовить набор шерстяных или полушерстяных ниток различных цветов. К фланели или бархатной бумаге притягивается ниточки, имеющие определенный процент шерсти. Нужно только прикреплять их легкими движениями указательного пальца. Из таких ниток можно готовить интересные сюжеты.  </vt:lpstr>
      <vt:lpstr>                                                                 НАБРЫЗГ          Непростая техника, суть которой в разбрызгивании капель с помощью специального приспособления, которое в детском саду нам заменят зубная щетка и стека (деревянная палочка с расширенными в виде лопатки концами).   </vt:lpstr>
      <vt:lpstr>     Рисование пальчиками.  Ребенок опускает в гуашь пальчик и наносит точки, пятнышки на бумагу. На каждый пальчик набирается краска разного цвета. После работы пальчики вытираются салфеткой, затем гуашь легко смывается.  </vt:lpstr>
      <vt:lpstr>                                       Рисование ладошкой.  Ребенок опускает в гуашь ладошку (всю кисть) или окрашивает ее с помощью кисточки (с 5ти лет) и делает отпечаток на бумаге. Рисуют и правой и левой руками, окрашенными разными цветами. После работы руки вытираются салфеткой, затем гуашь легко смывается.   </vt:lpstr>
      <vt:lpstr>Загадочные рисунки. Берется картон размером примерно 20х20 см. И складывается пополам. Затем выбирается полушерстяная или шерстяная нитка длиной около 30 см, ее конец на 8 - 10 см обмакивается в густую краску и зажимается внутри картона. Следует затем поводить внутри картона этой ниткой, а потом вынуть ее и раскрыть картон. Получается хаотичное изображение, которое рассматривают, обводят и дорисовывают взрослые с детьми. </vt:lpstr>
      <vt:lpstr>Каждая из этих техник - это маленькая игра. Их использование позволяет детям чувствовать себя раскованнее, смелее, непосредственнее, развивает воображение, дает полную свободу для самовыражения.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«Нетрадиционные техники рисования в детском саду и их роль в развитии детей дошкольного возраста»</dc:title>
  <dc:creator>Ирина Чебанина</dc:creator>
  <cp:lastModifiedBy>хозяин</cp:lastModifiedBy>
  <cp:revision>57</cp:revision>
  <dcterms:created xsi:type="dcterms:W3CDTF">2018-07-07T15:36:36Z</dcterms:created>
  <dcterms:modified xsi:type="dcterms:W3CDTF">2020-02-21T13:12:57Z</dcterms:modified>
</cp:coreProperties>
</file>